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82" r:id="rId2"/>
    <p:sldId id="283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5" r:id="rId29"/>
    <p:sldId id="286" r:id="rId30"/>
    <p:sldId id="287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0786-C936-40AC-96F2-E00147073B1C}" type="datetimeFigureOut">
              <a:rPr lang="en-IN" smtClean="0"/>
              <a:t>07-09-2022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D31B-69C5-4C74-8A8D-E640DC614D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7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D31B-69C5-4C74-8A8D-E640DC614D7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D31B-69C5-4C74-8A8D-E640DC614D7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4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3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"/>
            <a:ext cx="2016793" cy="181256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705600" cy="1523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RUNGTA COLLEGE OF DENTAL SCIENCES AND RESEARCH</a:t>
            </a:r>
            <a:endParaRPr lang="en-IN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95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DEPARTMENT OF GENERAL MEDICINE</a:t>
            </a:r>
            <a:endParaRPr lang="en-I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793" cy="1812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352800" y="2299036"/>
            <a:ext cx="42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EPILEPSY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373540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215187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572375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214312"/>
            <a:ext cx="8304609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419695"/>
            <a:ext cx="8313539" cy="54381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678656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14312"/>
            <a:ext cx="8072437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001000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85750"/>
            <a:ext cx="8001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072437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858125" cy="3929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858" y="457200"/>
            <a:ext cx="7765322" cy="615553"/>
          </a:xfrm>
        </p:spPr>
        <p:txBody>
          <a:bodyPr/>
          <a:lstStyle/>
          <a:p>
            <a:r>
              <a:rPr lang="en-US" sz="4000" dirty="0" smtClean="0"/>
              <a:t>SPECIFIC LEARNING OBJECTIVES</a:t>
            </a:r>
            <a:endParaRPr lang="en-IN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" y="2088320"/>
            <a:ext cx="2474217" cy="572175"/>
          </a:xfrm>
        </p:spPr>
        <p:txBody>
          <a:bodyPr/>
          <a:lstStyle/>
          <a:p>
            <a:r>
              <a:rPr lang="en-US" b="1" dirty="0" smtClean="0"/>
              <a:t>MUST KNOW</a:t>
            </a:r>
            <a:endParaRPr lang="en-IN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421383" y="2911624"/>
            <a:ext cx="2474217" cy="2879576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WHAT IS </a:t>
            </a:r>
            <a:r>
              <a:rPr lang="en-US" sz="1800" dirty="0" smtClean="0"/>
              <a:t>EPILEPSY</a:t>
            </a:r>
            <a:endParaRPr lang="en-US" sz="1800" dirty="0" smtClean="0"/>
          </a:p>
          <a:p>
            <a:pPr algn="l"/>
            <a:r>
              <a:rPr lang="en-US" sz="1800" dirty="0" smtClean="0"/>
              <a:t>TYPES</a:t>
            </a:r>
            <a:endParaRPr lang="en-US" sz="1800" dirty="0" smtClean="0"/>
          </a:p>
          <a:p>
            <a:pPr algn="l"/>
            <a:r>
              <a:rPr lang="en-US" sz="1800" dirty="0" smtClean="0"/>
              <a:t>CAUSES</a:t>
            </a:r>
            <a:endParaRPr lang="en-IN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5600" y="1837191"/>
            <a:ext cx="2473919" cy="823304"/>
          </a:xfrm>
        </p:spPr>
        <p:txBody>
          <a:bodyPr/>
          <a:lstStyle/>
          <a:p>
            <a:r>
              <a:rPr lang="en-US" b="1" dirty="0" smtClean="0"/>
              <a:t>NICE TO KNOW</a:t>
            </a:r>
            <a:endParaRPr lang="en-IN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MANAGEMENT</a:t>
            </a:r>
          </a:p>
          <a:p>
            <a:pPr algn="l"/>
            <a:r>
              <a:rPr lang="en-US" sz="1800" dirty="0" smtClean="0"/>
              <a:t>STATUS EPILEPTICUS</a:t>
            </a:r>
            <a:endParaRPr lang="en-US" sz="1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09939" y="1837191"/>
            <a:ext cx="2468408" cy="823304"/>
          </a:xfrm>
        </p:spPr>
        <p:txBody>
          <a:bodyPr/>
          <a:lstStyle/>
          <a:p>
            <a:r>
              <a:rPr lang="en-US" b="1" dirty="0" smtClean="0"/>
              <a:t>DESIRE TO KNOW</a:t>
            </a:r>
            <a:endParaRPr lang="en-IN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INTRODUCTION</a:t>
            </a:r>
          </a:p>
          <a:p>
            <a:pPr algn="l"/>
            <a:r>
              <a:rPr lang="en-US" sz="1800" dirty="0" smtClean="0"/>
              <a:t>PROGNOSIS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36631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8581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500937" cy="40719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500937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072437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6715125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072437" cy="54471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643812" cy="46434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pPr algn="ctr"/>
            <a:r>
              <a:rPr lang="en-US" sz="4400" b="1" dirty="0" smtClean="0"/>
              <a:t>SUMMARY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39" y="1219200"/>
            <a:ext cx="7765322" cy="48006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Epilepsy </a:t>
            </a:r>
            <a:r>
              <a:rPr lang="en-US" sz="2400" dirty="0"/>
              <a:t>is the tendency to have unprovoked </a:t>
            </a:r>
            <a:r>
              <a:rPr lang="en-US" sz="2400" dirty="0" smtClean="0"/>
              <a:t>seizures.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The lifetime risk of an isolated seizure is about 5%, although incidence is highest at the extremes of age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Epilepsy is the tendency to have unprovoked seizures. </a:t>
            </a:r>
            <a:endParaRPr lang="en-US" sz="2400" dirty="0" smtClean="0"/>
          </a:p>
          <a:p>
            <a:pPr lvl="1"/>
            <a:r>
              <a:rPr lang="en-US" sz="2400" dirty="0" smtClean="0"/>
              <a:t>While </a:t>
            </a:r>
            <a:r>
              <a:rPr lang="en-US" sz="2400" dirty="0"/>
              <a:t>the prevalence of active epilepsy in European countries is about 0.5%, the figure in developing countries may be higher because of parasitic illnesses such as </a:t>
            </a:r>
            <a:r>
              <a:rPr lang="en-US" sz="2400" dirty="0" err="1" smtClean="0"/>
              <a:t>cysticercosis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It is </a:t>
            </a:r>
            <a:r>
              <a:rPr lang="en-US" sz="2400" dirty="0"/>
              <a:t>important to explain the nature and cause of seizures to patients and their relatives, and to instruct relatives in the first aid management of </a:t>
            </a:r>
            <a:r>
              <a:rPr lang="en-US" sz="2400" dirty="0" smtClean="0"/>
              <a:t>seizure.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18553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41" y="228600"/>
            <a:ext cx="8229600" cy="677108"/>
          </a:xfrm>
        </p:spPr>
        <p:txBody>
          <a:bodyPr/>
          <a:lstStyle/>
          <a:p>
            <a:pPr algn="ctr"/>
            <a:r>
              <a:rPr lang="en-US" sz="4400" b="1" dirty="0" smtClean="0"/>
              <a:t>REFERENCES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2585323"/>
          </a:xfrm>
        </p:spPr>
        <p:txBody>
          <a:bodyPr/>
          <a:lstStyle/>
          <a:p>
            <a:r>
              <a:rPr lang="en-US" sz="2800" dirty="0" smtClean="0"/>
              <a:t>DAVIDSON’S PRINCIPLES AND PRACTICE OF MEDICINE;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 </a:t>
            </a:r>
            <a:endParaRPr lang="en-IN" sz="2800" dirty="0"/>
          </a:p>
          <a:p>
            <a:r>
              <a:rPr lang="en-US" sz="2800" dirty="0" smtClean="0"/>
              <a:t>HARRISON’S PRINCIPLE OF INTERNAL MEDICINE;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edition</a:t>
            </a:r>
          </a:p>
          <a:p>
            <a:r>
              <a:rPr lang="en-US" sz="2800" dirty="0" smtClean="0"/>
              <a:t>TEXTBOOK OF CLINICAL MEDICINE by S.N </a:t>
            </a:r>
            <a:r>
              <a:rPr lang="en-US" sz="2800" dirty="0" err="1" smtClean="0"/>
              <a:t>Chugh</a:t>
            </a:r>
            <a:r>
              <a:rPr lang="en-US" sz="2800" dirty="0"/>
              <a:t> </a:t>
            </a:r>
            <a:r>
              <a:rPr lang="en-US" sz="2800" dirty="0" smtClean="0"/>
              <a:t>;5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5707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0800"/>
            <a:ext cx="7765321" cy="132632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Any questions?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3273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/>
          <a:lstStyle/>
          <a:p>
            <a:pPr algn="ctr"/>
            <a:r>
              <a:rPr lang="en-US" sz="4000" b="1" dirty="0" smtClean="0"/>
              <a:t>CONTENTS</a:t>
            </a:r>
            <a:endParaRPr lang="en-IN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3939540"/>
          </a:xfrm>
        </p:spPr>
        <p:txBody>
          <a:bodyPr/>
          <a:lstStyle/>
          <a:p>
            <a:r>
              <a:rPr lang="en-US" sz="3200" dirty="0" smtClean="0"/>
              <a:t>WHAT IS EPILEPSY?</a:t>
            </a:r>
          </a:p>
          <a:p>
            <a:r>
              <a:rPr lang="en-US" sz="3200" dirty="0" smtClean="0"/>
              <a:t>CAUSES</a:t>
            </a:r>
          </a:p>
          <a:p>
            <a:r>
              <a:rPr lang="en-US" sz="3200" dirty="0" smtClean="0"/>
              <a:t>TYPES</a:t>
            </a:r>
          </a:p>
          <a:p>
            <a:r>
              <a:rPr lang="en-US" sz="3200" dirty="0" smtClean="0"/>
              <a:t>MEDICAL MANAGEMENT</a:t>
            </a:r>
          </a:p>
          <a:p>
            <a:r>
              <a:rPr lang="en-US" sz="3200" dirty="0" smtClean="0"/>
              <a:t>SURGICAL MANAGEMENT</a:t>
            </a:r>
          </a:p>
          <a:p>
            <a:r>
              <a:rPr lang="en-US" sz="3200" dirty="0" smtClean="0"/>
              <a:t>PROGNOSIS</a:t>
            </a:r>
          </a:p>
          <a:p>
            <a:r>
              <a:rPr lang="en-US" sz="3200" dirty="0" smtClean="0"/>
              <a:t>STATUS EPILEPTICUS</a:t>
            </a:r>
          </a:p>
          <a:p>
            <a:r>
              <a:rPr lang="en-US" sz="3200" dirty="0" smtClean="0"/>
              <a:t>SUMMARY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48661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19400"/>
            <a:ext cx="7765321" cy="132632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8834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7572375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14312"/>
            <a:ext cx="7858125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428625"/>
            <a:ext cx="8072437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142875"/>
            <a:ext cx="5214937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5286375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6357937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183</Words>
  <Application>Microsoft Office PowerPoint</Application>
  <PresentationFormat>On-screen Show (4:3)</PresentationFormat>
  <Paragraphs>40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Calibri</vt:lpstr>
      <vt:lpstr>Office Theme</vt:lpstr>
      <vt:lpstr>RUNGTA COLLEGE OF DENTAL SCIENCES AND RESEARCH</vt:lpstr>
      <vt:lpstr>SPECIFIC LEARNING OBJECTIVES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  <vt:lpstr>Any questions?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cp:lastModifiedBy>d</cp:lastModifiedBy>
  <cp:revision>3</cp:revision>
  <dcterms:created xsi:type="dcterms:W3CDTF">2022-09-01T16:26:26Z</dcterms:created>
  <dcterms:modified xsi:type="dcterms:W3CDTF">2022-09-07T10:05:33Z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